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  <p:sldId id="276" r:id="rId42"/>
    <p:sldId id="277" r:id="rId43"/>
    <p:sldId id="278" r:id="rId44"/>
    <p:sldId id="279" r:id="rId45"/>
    <p:sldId id="280" r:id="rId46"/>
    <p:sldId id="281" r:id="rId47"/>
    <p:sldId id="282" r:id="rId48"/>
    <p:sldId id="283" r:id="rId49"/>
    <p:sldId id="284" r:id="rId50"/>
    <p:sldId id="285" r:id="rId51"/>
    <p:sldId id="286" r:id="rId52"/>
    <p:sldId id="287" r:id="rId53"/>
    <p:sldId id="288" r:id="rId54"/>
    <p:sldId id="289" r:id="rId55"/>
    <p:sldId id="290" r:id="rId56"/>
    <p:sldId id="291" r:id="rId57"/>
    <p:sldId id="292" r:id="rId58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Oswald" charset="1" panose="00000500000000000000"/>
      <p:regular r:id="rId8"/>
    </p:embeddedFont>
    <p:embeddedFont>
      <p:font typeface="Oswald Bold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DM Sans" charset="1" panose="00000000000000000000"/>
      <p:regular r:id="rId14"/>
    </p:embeddedFont>
    <p:embeddedFont>
      <p:font typeface="DM Sans Bold" charset="1" panose="00000000000000000000"/>
      <p:regular r:id="rId15"/>
    </p:embeddedFont>
    <p:embeddedFont>
      <p:font typeface="DM Sans Italics" charset="1" panose="00000000000000000000"/>
      <p:regular r:id="rId16"/>
    </p:embeddedFont>
    <p:embeddedFont>
      <p:font typeface="DM Sans Bold Italics" charset="1" panose="00000000000000000000"/>
      <p:regular r:id="rId17"/>
    </p:embeddedFont>
    <p:embeddedFont>
      <p:font typeface="Open Sauce" charset="1" panose="00000500000000000000"/>
      <p:regular r:id="rId18"/>
    </p:embeddedFont>
    <p:embeddedFont>
      <p:font typeface="Open Sauce Bold" charset="1" panose="00000800000000000000"/>
      <p:regular r:id="rId19"/>
    </p:embeddedFont>
    <p:embeddedFont>
      <p:font typeface="Open Sauce Italics" charset="1" panose="00000500000000000000"/>
      <p:regular r:id="rId20"/>
    </p:embeddedFont>
    <p:embeddedFont>
      <p:font typeface="Open Sauce Bold Italics" charset="1" panose="000008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34" Target="slides/slide13.xml" Type="http://schemas.openxmlformats.org/officeDocument/2006/relationships/slide"/><Relationship Id="rId35" Target="slides/slide14.xml" Type="http://schemas.openxmlformats.org/officeDocument/2006/relationships/slide"/><Relationship Id="rId36" Target="slides/slide15.xml" Type="http://schemas.openxmlformats.org/officeDocument/2006/relationships/slide"/><Relationship Id="rId37" Target="slides/slide16.xml" Type="http://schemas.openxmlformats.org/officeDocument/2006/relationships/slide"/><Relationship Id="rId38" Target="slides/slide17.xml" Type="http://schemas.openxmlformats.org/officeDocument/2006/relationships/slide"/><Relationship Id="rId39" Target="slides/slide18.xml" Type="http://schemas.openxmlformats.org/officeDocument/2006/relationships/slide"/><Relationship Id="rId4" Target="theme/theme1.xml" Type="http://schemas.openxmlformats.org/officeDocument/2006/relationships/theme"/><Relationship Id="rId40" Target="slides/slide19.xml" Type="http://schemas.openxmlformats.org/officeDocument/2006/relationships/slide"/><Relationship Id="rId41" Target="slides/slide20.xml" Type="http://schemas.openxmlformats.org/officeDocument/2006/relationships/slide"/><Relationship Id="rId42" Target="slides/slide21.xml" Type="http://schemas.openxmlformats.org/officeDocument/2006/relationships/slide"/><Relationship Id="rId43" Target="slides/slide22.xml" Type="http://schemas.openxmlformats.org/officeDocument/2006/relationships/slide"/><Relationship Id="rId44" Target="slides/slide23.xml" Type="http://schemas.openxmlformats.org/officeDocument/2006/relationships/slide"/><Relationship Id="rId45" Target="slides/slide24.xml" Type="http://schemas.openxmlformats.org/officeDocument/2006/relationships/slide"/><Relationship Id="rId46" Target="slides/slide25.xml" Type="http://schemas.openxmlformats.org/officeDocument/2006/relationships/slide"/><Relationship Id="rId47" Target="slides/slide26.xml" Type="http://schemas.openxmlformats.org/officeDocument/2006/relationships/slide"/><Relationship Id="rId48" Target="slides/slide27.xml" Type="http://schemas.openxmlformats.org/officeDocument/2006/relationships/slide"/><Relationship Id="rId49" Target="slides/slide28.xml" Type="http://schemas.openxmlformats.org/officeDocument/2006/relationships/slide"/><Relationship Id="rId5" Target="tableStyles.xml" Type="http://schemas.openxmlformats.org/officeDocument/2006/relationships/tableStyles"/><Relationship Id="rId50" Target="slides/slide29.xml" Type="http://schemas.openxmlformats.org/officeDocument/2006/relationships/slide"/><Relationship Id="rId51" Target="slides/slide30.xml" Type="http://schemas.openxmlformats.org/officeDocument/2006/relationships/slide"/><Relationship Id="rId52" Target="slides/slide31.xml" Type="http://schemas.openxmlformats.org/officeDocument/2006/relationships/slide"/><Relationship Id="rId53" Target="slides/slide32.xml" Type="http://schemas.openxmlformats.org/officeDocument/2006/relationships/slide"/><Relationship Id="rId54" Target="slides/slide33.xml" Type="http://schemas.openxmlformats.org/officeDocument/2006/relationships/slide"/><Relationship Id="rId55" Target="slides/slide34.xml" Type="http://schemas.openxmlformats.org/officeDocument/2006/relationships/slide"/><Relationship Id="rId56" Target="slides/slide35.xml" Type="http://schemas.openxmlformats.org/officeDocument/2006/relationships/slide"/><Relationship Id="rId57" Target="slides/slide36.xml" Type="http://schemas.openxmlformats.org/officeDocument/2006/relationships/slide"/><Relationship Id="rId58" Target="slides/slide37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/Relationships>
</file>

<file path=ppt/slides/_rels/slide3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51.png" Type="http://schemas.openxmlformats.org/officeDocument/2006/relationships/image"/><Relationship Id="rId8" Target="../media/image52.svg" Type="http://schemas.openxmlformats.org/officeDocument/2006/relationships/image"/></Relationships>
</file>

<file path=ppt/slides/_rels/slide3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51.png" Type="http://schemas.openxmlformats.org/officeDocument/2006/relationships/image"/><Relationship Id="rId8" Target="../media/image5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svg" Type="http://schemas.openxmlformats.org/officeDocument/2006/relationships/image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59121">
            <a:off x="15091031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58071" y="-4629150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979961" y="3059302"/>
            <a:ext cx="8310545" cy="2058817"/>
            <a:chOff x="0" y="0"/>
            <a:chExt cx="1604901" cy="3975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04901" cy="397591"/>
            </a:xfrm>
            <a:custGeom>
              <a:avLst/>
              <a:gdLst/>
              <a:ahLst/>
              <a:cxnLst/>
              <a:rect r="r" b="b" t="t" l="l"/>
              <a:pathLst>
                <a:path h="397591" w="1604901">
                  <a:moveTo>
                    <a:pt x="0" y="0"/>
                  </a:moveTo>
                  <a:lnTo>
                    <a:pt x="1604901" y="0"/>
                  </a:lnTo>
                  <a:lnTo>
                    <a:pt x="1604901" y="397591"/>
                  </a:lnTo>
                  <a:lnTo>
                    <a:pt x="0" y="3975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028014" y="793833"/>
            <a:ext cx="596933" cy="613568"/>
          </a:xfrm>
          <a:custGeom>
            <a:avLst/>
            <a:gdLst/>
            <a:ahLst/>
            <a:cxnLst/>
            <a:rect r="r" b="b" t="t" l="l"/>
            <a:pathLst>
              <a:path h="613568" w="596933">
                <a:moveTo>
                  <a:pt x="0" y="0"/>
                </a:moveTo>
                <a:lnTo>
                  <a:pt x="596933" y="0"/>
                </a:lnTo>
                <a:lnTo>
                  <a:pt x="596933" y="613568"/>
                </a:lnTo>
                <a:lnTo>
                  <a:pt x="0" y="6135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471482" y="976792"/>
            <a:ext cx="9815307" cy="1241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62"/>
              </a:lnSpc>
            </a:pPr>
            <a:r>
              <a:rPr lang="en-US" sz="7363" spc="721">
                <a:solidFill>
                  <a:srgbClr val="231F20"/>
                </a:solidFill>
                <a:latin typeface="Oswald Bold"/>
              </a:rPr>
              <a:t>ITI SIMULATION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93660" y="1538248"/>
            <a:ext cx="1865640" cy="28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94"/>
              </a:lnSpc>
              <a:spcBef>
                <a:spcPct val="0"/>
              </a:spcBef>
            </a:pPr>
            <a:r>
              <a:rPr lang="en-US" sz="1735" spc="170">
                <a:solidFill>
                  <a:srgbClr val="231F20"/>
                </a:solidFill>
                <a:latin typeface="Montserrat Classic Bold"/>
              </a:rPr>
              <a:t>LARANA, INC.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26263" y="3438068"/>
            <a:ext cx="13617940" cy="1208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842"/>
              </a:lnSpc>
              <a:spcBef>
                <a:spcPct val="0"/>
              </a:spcBef>
            </a:pPr>
            <a:r>
              <a:rPr lang="en-US" sz="7132" spc="698">
                <a:solidFill>
                  <a:srgbClr val="231F20"/>
                </a:solidFill>
                <a:latin typeface="Oswald Bold"/>
              </a:rPr>
              <a:t>OUR TEAM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3407352" y="6382780"/>
            <a:ext cx="3145217" cy="3434885"/>
            <a:chOff x="0" y="0"/>
            <a:chExt cx="862412" cy="94183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62412" cy="941838"/>
            </a:xfrm>
            <a:custGeom>
              <a:avLst/>
              <a:gdLst/>
              <a:ahLst/>
              <a:cxnLst/>
              <a:rect r="r" b="b" t="t" l="l"/>
              <a:pathLst>
                <a:path h="941838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407352" y="7432078"/>
            <a:ext cx="3145217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1"/>
              </a:lnSpc>
            </a:pPr>
            <a:r>
              <a:rPr lang="en-US" sz="3618" spc="180">
                <a:solidFill>
                  <a:srgbClr val="FFFBFB"/>
                </a:solidFill>
                <a:latin typeface="DM Sans"/>
              </a:rPr>
              <a:t>Mohammed Afifi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7563029" y="6382780"/>
            <a:ext cx="3145217" cy="3434885"/>
            <a:chOff x="0" y="0"/>
            <a:chExt cx="862412" cy="94183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62412" cy="941838"/>
            </a:xfrm>
            <a:custGeom>
              <a:avLst/>
              <a:gdLst/>
              <a:ahLst/>
              <a:cxnLst/>
              <a:rect r="r" b="b" t="t" l="l"/>
              <a:pathLst>
                <a:path h="941838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7761805" y="7405258"/>
            <a:ext cx="2746857" cy="162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7"/>
              </a:lnSpc>
            </a:pPr>
            <a:r>
              <a:rPr lang="en-US" sz="3597" spc="179">
                <a:solidFill>
                  <a:srgbClr val="FFFBFB"/>
                </a:solidFill>
                <a:latin typeface="DM Sans"/>
              </a:rPr>
              <a:t>Ahmed Hassan Ateya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1717897" y="6382780"/>
            <a:ext cx="3145217" cy="3434885"/>
            <a:chOff x="0" y="0"/>
            <a:chExt cx="862412" cy="94183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62412" cy="941838"/>
            </a:xfrm>
            <a:custGeom>
              <a:avLst/>
              <a:gdLst/>
              <a:ahLst/>
              <a:cxnLst/>
              <a:rect r="r" b="b" t="t" l="l"/>
              <a:pathLst>
                <a:path h="941838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1849452" y="7557297"/>
            <a:ext cx="2882106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180">
                <a:solidFill>
                  <a:srgbClr val="FFFBFB"/>
                </a:solidFill>
                <a:latin typeface="DM Sans"/>
              </a:rPr>
              <a:t>Kirolos Magdy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70706" y="-3368517"/>
            <a:ext cx="4959890" cy="49598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1278539"/>
            <a:ext cx="13188954" cy="1318895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6639105" y="-5979128"/>
            <a:ext cx="12110389" cy="12426705"/>
          </a:xfrm>
          <a:custGeom>
            <a:avLst/>
            <a:gdLst/>
            <a:ahLst/>
            <a:cxnLst/>
            <a:rect r="r" b="b" t="t" l="l"/>
            <a:pathLst>
              <a:path h="12426705" w="12110389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986589">
            <a:off x="5084777" y="6259532"/>
            <a:ext cx="9894000" cy="10152425"/>
          </a:xfrm>
          <a:custGeom>
            <a:avLst/>
            <a:gdLst/>
            <a:ahLst/>
            <a:cxnLst/>
            <a:rect r="r" b="b" t="t" l="l"/>
            <a:pathLst>
              <a:path h="10152425" w="9894000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941899" y="4243981"/>
            <a:ext cx="5014319" cy="5014319"/>
          </a:xfrm>
          <a:custGeom>
            <a:avLst/>
            <a:gdLst/>
            <a:ahLst/>
            <a:cxnLst/>
            <a:rect r="r" b="b" t="t" l="l"/>
            <a:pathLst>
              <a:path h="5014319" w="5014319">
                <a:moveTo>
                  <a:pt x="0" y="0"/>
                </a:moveTo>
                <a:lnTo>
                  <a:pt x="5014319" y="0"/>
                </a:lnTo>
                <a:lnTo>
                  <a:pt x="5014319" y="5014319"/>
                </a:lnTo>
                <a:lnTo>
                  <a:pt x="0" y="50143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72659" y="2412284"/>
            <a:ext cx="10773673" cy="1396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349"/>
              </a:lnSpc>
            </a:pPr>
            <a:r>
              <a:rPr lang="en-US" sz="8224" spc="806">
                <a:solidFill>
                  <a:srgbClr val="FFFFFF"/>
                </a:solidFill>
                <a:latin typeface="Oswald Bold"/>
              </a:rPr>
              <a:t>DATA PREPARATION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43188" y="5086350"/>
            <a:ext cx="7018674" cy="3691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68"/>
              </a:lnSpc>
            </a:pPr>
            <a:r>
              <a:rPr lang="en-US" sz="3093" spc="303">
                <a:solidFill>
                  <a:srgbClr val="F5FFF5"/>
                </a:solidFill>
                <a:latin typeface="DM Sans"/>
              </a:rPr>
              <a:t>The data were generated randomly using Red Gate.</a:t>
            </a:r>
          </a:p>
          <a:p>
            <a:pPr>
              <a:lnSpc>
                <a:spcPts val="3992"/>
              </a:lnSpc>
            </a:pPr>
          </a:p>
          <a:p>
            <a:pPr algn="l">
              <a:lnSpc>
                <a:spcPts val="4268"/>
              </a:lnSpc>
            </a:pPr>
            <a:r>
              <a:rPr lang="en-US" sz="3093" spc="303">
                <a:solidFill>
                  <a:srgbClr val="F5FFF5"/>
                </a:solidFill>
                <a:latin typeface="DM Sans"/>
              </a:rPr>
              <a:t>However, we took in consideration generating data with realistic characteristics as long as possible.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962695">
            <a:off x="-708318" y="7477357"/>
            <a:ext cx="7315200" cy="2354729"/>
          </a:xfrm>
          <a:custGeom>
            <a:avLst/>
            <a:gdLst/>
            <a:ahLst/>
            <a:cxnLst/>
            <a:rect r="r" b="b" t="t" l="l"/>
            <a:pathLst>
              <a:path h="2354729" w="7315200">
                <a:moveTo>
                  <a:pt x="0" y="0"/>
                </a:moveTo>
                <a:lnTo>
                  <a:pt x="7315200" y="0"/>
                </a:lnTo>
                <a:lnTo>
                  <a:pt x="7315200" y="2354730"/>
                </a:lnTo>
                <a:lnTo>
                  <a:pt x="0" y="23547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043430">
            <a:off x="12072051" y="832856"/>
            <a:ext cx="7315200" cy="2227919"/>
          </a:xfrm>
          <a:custGeom>
            <a:avLst/>
            <a:gdLst/>
            <a:ahLst/>
            <a:cxnLst/>
            <a:rect r="r" b="b" t="t" l="l"/>
            <a:pathLst>
              <a:path h="2227919" w="7315200">
                <a:moveTo>
                  <a:pt x="0" y="0"/>
                </a:moveTo>
                <a:lnTo>
                  <a:pt x="7315200" y="0"/>
                </a:lnTo>
                <a:lnTo>
                  <a:pt x="7315200" y="2227919"/>
                </a:lnTo>
                <a:lnTo>
                  <a:pt x="0" y="2227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45507" y="3081832"/>
            <a:ext cx="10596986" cy="2970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29"/>
              </a:lnSpc>
              <a:spcBef>
                <a:spcPct val="0"/>
              </a:spcBef>
            </a:pPr>
            <a:r>
              <a:rPr lang="en-US" sz="9099">
                <a:solidFill>
                  <a:srgbClr val="000000"/>
                </a:solidFill>
                <a:latin typeface="Open Sauce Bold"/>
              </a:rPr>
              <a:t>STORED PROCEDURE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962695">
            <a:off x="-708318" y="7477357"/>
            <a:ext cx="7315200" cy="2354729"/>
          </a:xfrm>
          <a:custGeom>
            <a:avLst/>
            <a:gdLst/>
            <a:ahLst/>
            <a:cxnLst/>
            <a:rect r="r" b="b" t="t" l="l"/>
            <a:pathLst>
              <a:path h="2354729" w="7315200">
                <a:moveTo>
                  <a:pt x="0" y="0"/>
                </a:moveTo>
                <a:lnTo>
                  <a:pt x="7315200" y="0"/>
                </a:lnTo>
                <a:lnTo>
                  <a:pt x="7315200" y="2354730"/>
                </a:lnTo>
                <a:lnTo>
                  <a:pt x="0" y="23547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043430">
            <a:off x="12072051" y="832856"/>
            <a:ext cx="7315200" cy="2227919"/>
          </a:xfrm>
          <a:custGeom>
            <a:avLst/>
            <a:gdLst/>
            <a:ahLst/>
            <a:cxnLst/>
            <a:rect r="r" b="b" t="t" l="l"/>
            <a:pathLst>
              <a:path h="2227919" w="7315200">
                <a:moveTo>
                  <a:pt x="0" y="0"/>
                </a:moveTo>
                <a:lnTo>
                  <a:pt x="7315200" y="0"/>
                </a:lnTo>
                <a:lnTo>
                  <a:pt x="7315200" y="2227919"/>
                </a:lnTo>
                <a:lnTo>
                  <a:pt x="0" y="2227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31978" y="0"/>
            <a:ext cx="4854310" cy="10287000"/>
          </a:xfrm>
          <a:custGeom>
            <a:avLst/>
            <a:gdLst/>
            <a:ahLst/>
            <a:cxnLst/>
            <a:rect r="r" b="b" t="t" l="l"/>
            <a:pathLst>
              <a:path h="10287000" w="4854310">
                <a:moveTo>
                  <a:pt x="0" y="0"/>
                </a:moveTo>
                <a:lnTo>
                  <a:pt x="4854310" y="0"/>
                </a:lnTo>
                <a:lnTo>
                  <a:pt x="485431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0808" r="0" b="-3080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6317" y="3000843"/>
            <a:ext cx="7269253" cy="1829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Open Sauce"/>
              </a:rPr>
              <a:t>Stored procedures for insertions and selections in all tables in the database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94231" y="873135"/>
            <a:ext cx="12099537" cy="9413865"/>
          </a:xfrm>
          <a:custGeom>
            <a:avLst/>
            <a:gdLst/>
            <a:ahLst/>
            <a:cxnLst/>
            <a:rect r="r" b="b" t="t" l="l"/>
            <a:pathLst>
              <a:path h="9413865" w="12099537">
                <a:moveTo>
                  <a:pt x="0" y="0"/>
                </a:moveTo>
                <a:lnTo>
                  <a:pt x="12099538" y="0"/>
                </a:lnTo>
                <a:lnTo>
                  <a:pt x="12099538" y="9413865"/>
                </a:lnTo>
                <a:lnTo>
                  <a:pt x="0" y="94138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5" t="0" r="-19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01951" y="-38100"/>
            <a:ext cx="10084098" cy="658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6"/>
              </a:lnSpc>
              <a:spcBef>
                <a:spcPct val="0"/>
              </a:spcBef>
            </a:pPr>
            <a:r>
              <a:rPr lang="en-US" sz="4128">
                <a:solidFill>
                  <a:srgbClr val="000000"/>
                </a:solidFill>
                <a:latin typeface="Open Sauce Bold"/>
              </a:rPr>
              <a:t>Stored procedure for generating exam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10600" y="1028700"/>
            <a:ext cx="14666800" cy="9258300"/>
          </a:xfrm>
          <a:custGeom>
            <a:avLst/>
            <a:gdLst/>
            <a:ahLst/>
            <a:cxnLst/>
            <a:rect r="r" b="b" t="t" l="l"/>
            <a:pathLst>
              <a:path h="9258300" w="14666800">
                <a:moveTo>
                  <a:pt x="0" y="0"/>
                </a:moveTo>
                <a:lnTo>
                  <a:pt x="14666800" y="0"/>
                </a:lnTo>
                <a:lnTo>
                  <a:pt x="1466680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01951" y="-38100"/>
            <a:ext cx="10084098" cy="658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6"/>
              </a:lnSpc>
              <a:spcBef>
                <a:spcPct val="0"/>
              </a:spcBef>
            </a:pPr>
            <a:r>
              <a:rPr lang="en-US" sz="4128">
                <a:solidFill>
                  <a:srgbClr val="000000"/>
                </a:solidFill>
                <a:latin typeface="Open Sauce Bold"/>
              </a:rPr>
              <a:t>Stored procedure for generating exam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110285"/>
            <a:ext cx="18195935" cy="7397183"/>
          </a:xfrm>
          <a:custGeom>
            <a:avLst/>
            <a:gdLst/>
            <a:ahLst/>
            <a:cxnLst/>
            <a:rect r="r" b="b" t="t" l="l"/>
            <a:pathLst>
              <a:path h="7397183" w="18195935">
                <a:moveTo>
                  <a:pt x="0" y="0"/>
                </a:moveTo>
                <a:lnTo>
                  <a:pt x="18195935" y="0"/>
                </a:lnTo>
                <a:lnTo>
                  <a:pt x="18195935" y="7397183"/>
                </a:lnTo>
                <a:lnTo>
                  <a:pt x="0" y="73971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5" t="0" r="-155" b="-454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83355" y="130147"/>
            <a:ext cx="13521290" cy="658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6"/>
              </a:lnSpc>
              <a:spcBef>
                <a:spcPct val="0"/>
              </a:spcBef>
            </a:pPr>
            <a:r>
              <a:rPr lang="en-US" sz="4128">
                <a:solidFill>
                  <a:srgbClr val="000000"/>
                </a:solidFill>
                <a:latin typeface="Open Sauce Bold"/>
              </a:rPr>
              <a:t>Stored procedure for exam correction and insertion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962695">
            <a:off x="-708318" y="7477357"/>
            <a:ext cx="7315200" cy="2354729"/>
          </a:xfrm>
          <a:custGeom>
            <a:avLst/>
            <a:gdLst/>
            <a:ahLst/>
            <a:cxnLst/>
            <a:rect r="r" b="b" t="t" l="l"/>
            <a:pathLst>
              <a:path h="2354729" w="7315200">
                <a:moveTo>
                  <a:pt x="0" y="0"/>
                </a:moveTo>
                <a:lnTo>
                  <a:pt x="7315200" y="0"/>
                </a:lnTo>
                <a:lnTo>
                  <a:pt x="7315200" y="2354730"/>
                </a:lnTo>
                <a:lnTo>
                  <a:pt x="0" y="23547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043430">
            <a:off x="12072051" y="832856"/>
            <a:ext cx="7315200" cy="2227919"/>
          </a:xfrm>
          <a:custGeom>
            <a:avLst/>
            <a:gdLst/>
            <a:ahLst/>
            <a:cxnLst/>
            <a:rect r="r" b="b" t="t" l="l"/>
            <a:pathLst>
              <a:path h="2227919" w="7315200">
                <a:moveTo>
                  <a:pt x="0" y="0"/>
                </a:moveTo>
                <a:lnTo>
                  <a:pt x="7315200" y="0"/>
                </a:lnTo>
                <a:lnTo>
                  <a:pt x="7315200" y="2227919"/>
                </a:lnTo>
                <a:lnTo>
                  <a:pt x="0" y="2227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397395" y="3009726"/>
            <a:ext cx="11493210" cy="2970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29"/>
              </a:lnSpc>
            </a:pPr>
            <a:r>
              <a:rPr lang="en-US" sz="9099">
                <a:solidFill>
                  <a:srgbClr val="000000"/>
                </a:solidFill>
                <a:latin typeface="Open Sauce Bold"/>
              </a:rPr>
              <a:t>REPORTS</a:t>
            </a:r>
          </a:p>
          <a:p>
            <a:pPr algn="ctr">
              <a:lnSpc>
                <a:spcPts val="1182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000">
            <a:off x="-5887" y="1296073"/>
            <a:ext cx="18299774" cy="6793627"/>
          </a:xfrm>
          <a:custGeom>
            <a:avLst/>
            <a:gdLst/>
            <a:ahLst/>
            <a:cxnLst/>
            <a:rect r="r" b="b" t="t" l="l"/>
            <a:pathLst>
              <a:path h="6793627" w="18299774">
                <a:moveTo>
                  <a:pt x="0" y="31918"/>
                </a:moveTo>
                <a:lnTo>
                  <a:pt x="18287972" y="0"/>
                </a:lnTo>
                <a:lnTo>
                  <a:pt x="18299774" y="6761708"/>
                </a:lnTo>
                <a:lnTo>
                  <a:pt x="11802" y="6793627"/>
                </a:lnTo>
                <a:lnTo>
                  <a:pt x="0" y="31918"/>
                </a:lnTo>
                <a:close/>
              </a:path>
            </a:pathLst>
          </a:custGeom>
          <a:blipFill>
            <a:blip r:embed="rId2"/>
            <a:stretch>
              <a:fillRect l="-26703" t="-88416" r="-40313" b="-6464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63624" y="368078"/>
            <a:ext cx="13721565" cy="943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5918" strike="noStrike" u="none">
                <a:solidFill>
                  <a:srgbClr val="000000"/>
                </a:solidFill>
                <a:cs typeface="Open Sauce Bold"/>
              </a:rPr>
              <a:t>ٍStudent Per Track Report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865109" y="8580475"/>
            <a:ext cx="12557782" cy="1393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4"/>
              </a:lnSpc>
              <a:spcBef>
                <a:spcPct val="0"/>
              </a:spcBef>
            </a:pPr>
            <a:r>
              <a:rPr lang="en-US" sz="4287">
                <a:solidFill>
                  <a:srgbClr val="000000"/>
                </a:solidFill>
                <a:latin typeface="Open Sauce"/>
              </a:rPr>
              <a:t>Using track ID this report display the information of the students in the chosen track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000">
            <a:off x="1499068" y="1219928"/>
            <a:ext cx="14512149" cy="7411294"/>
          </a:xfrm>
          <a:custGeom>
            <a:avLst/>
            <a:gdLst/>
            <a:ahLst/>
            <a:cxnLst/>
            <a:rect r="r" b="b" t="t" l="l"/>
            <a:pathLst>
              <a:path h="7411294" w="14512149">
                <a:moveTo>
                  <a:pt x="0" y="25306"/>
                </a:moveTo>
                <a:lnTo>
                  <a:pt x="14499258" y="0"/>
                </a:lnTo>
                <a:lnTo>
                  <a:pt x="14512149" y="7385988"/>
                </a:lnTo>
                <a:lnTo>
                  <a:pt x="12891" y="7411294"/>
                </a:lnTo>
                <a:lnTo>
                  <a:pt x="0" y="25306"/>
                </a:lnTo>
                <a:close/>
              </a:path>
            </a:pathLst>
          </a:custGeom>
          <a:blipFill>
            <a:blip r:embed="rId2"/>
            <a:stretch>
              <a:fillRect l="-45983" t="-112993" r="-163167" b="-12751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94360" y="84751"/>
            <a:ext cx="13721565" cy="943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5918">
                <a:solidFill>
                  <a:srgbClr val="000000"/>
                </a:solidFill>
                <a:latin typeface="Open Sauce Bold"/>
              </a:rPr>
              <a:t>Grade By Course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865109" y="8580475"/>
            <a:ext cx="12557782" cy="1393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4"/>
              </a:lnSpc>
              <a:spcBef>
                <a:spcPct val="0"/>
              </a:spcBef>
            </a:pPr>
            <a:r>
              <a:rPr lang="en-US" sz="4287">
                <a:solidFill>
                  <a:srgbClr val="000000"/>
                </a:solidFill>
                <a:latin typeface="Open Sauce"/>
              </a:rPr>
              <a:t>Using Student ID this report display the percentage grade for each course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000">
            <a:off x="754608" y="1062500"/>
            <a:ext cx="16001070" cy="7522275"/>
          </a:xfrm>
          <a:custGeom>
            <a:avLst/>
            <a:gdLst/>
            <a:ahLst/>
            <a:cxnLst/>
            <a:rect r="r" b="b" t="t" l="l"/>
            <a:pathLst>
              <a:path h="7522275" w="16001070">
                <a:moveTo>
                  <a:pt x="0" y="27904"/>
                </a:moveTo>
                <a:lnTo>
                  <a:pt x="15987989" y="0"/>
                </a:lnTo>
                <a:lnTo>
                  <a:pt x="16001069" y="7494370"/>
                </a:lnTo>
                <a:lnTo>
                  <a:pt x="13080" y="7522275"/>
                </a:lnTo>
                <a:lnTo>
                  <a:pt x="0" y="27904"/>
                </a:lnTo>
                <a:close/>
              </a:path>
            </a:pathLst>
          </a:custGeom>
          <a:blipFill>
            <a:blip r:embed="rId2"/>
            <a:stretch>
              <a:fillRect l="-49718" t="-138723" r="-164898" b="-13772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94360" y="84751"/>
            <a:ext cx="13721565" cy="943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5918">
                <a:solidFill>
                  <a:srgbClr val="000000"/>
                </a:solidFill>
                <a:latin typeface="Open Sauce Bold"/>
              </a:rPr>
              <a:t>Number of Students By Instructor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74490" y="8580353"/>
            <a:ext cx="14961304" cy="1393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4"/>
              </a:lnSpc>
              <a:spcBef>
                <a:spcPct val="0"/>
              </a:spcBef>
            </a:pPr>
            <a:r>
              <a:rPr lang="en-US" sz="4287">
                <a:solidFill>
                  <a:srgbClr val="000000"/>
                </a:solidFill>
                <a:latin typeface="Open Sauce"/>
              </a:rPr>
              <a:t>Using Instructor ID this report display the number of students for each course the instructor teaches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-4012602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000362" y="2765122"/>
            <a:ext cx="1400485" cy="6493178"/>
            <a:chOff x="0" y="0"/>
            <a:chExt cx="368852" cy="17101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8852" cy="1710137"/>
            </a:xfrm>
            <a:custGeom>
              <a:avLst/>
              <a:gdLst/>
              <a:ahLst/>
              <a:cxnLst/>
              <a:rect r="r" b="b" t="t" l="l"/>
              <a:pathLst>
                <a:path h="1710137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74979" indent="-237490" lvl="1">
                <a:lnSpc>
                  <a:spcPts val="2859"/>
                </a:lnSpc>
                <a:buFont typeface="Arial"/>
                <a:buChar char="•"/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980992" y="1036994"/>
            <a:ext cx="7416941" cy="168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AGENDA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2016048">
            <a:off x="12243487" y="-100530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591080" y="3385695"/>
            <a:ext cx="5790503" cy="614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60855" indent="-380427" lvl="1">
              <a:lnSpc>
                <a:spcPts val="4863"/>
              </a:lnSpc>
              <a:buFont typeface="Arial"/>
              <a:buChar char="•"/>
            </a:pPr>
            <a:r>
              <a:rPr lang="en-US" sz="3524" spc="345">
                <a:solidFill>
                  <a:srgbClr val="231F20"/>
                </a:solidFill>
                <a:latin typeface="DM Sans Bold"/>
              </a:rPr>
              <a:t>Project Overview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91080" y="4099667"/>
            <a:ext cx="6076629" cy="614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60855" indent="-380427" lvl="1">
              <a:lnSpc>
                <a:spcPts val="4863"/>
              </a:lnSpc>
              <a:buFont typeface="Arial"/>
              <a:buChar char="•"/>
            </a:pPr>
            <a:r>
              <a:rPr lang="en-US" sz="3524" spc="345">
                <a:solidFill>
                  <a:srgbClr val="231F20"/>
                </a:solidFill>
                <a:latin typeface="DM Sans Bold"/>
              </a:rPr>
              <a:t>Database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591080" y="4813639"/>
            <a:ext cx="5790503" cy="614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60855" indent="-380427" lvl="1">
              <a:lnSpc>
                <a:spcPts val="4863"/>
              </a:lnSpc>
              <a:buFont typeface="Arial"/>
              <a:buChar char="•"/>
            </a:pPr>
            <a:r>
              <a:rPr lang="en-US" sz="3524" spc="345">
                <a:solidFill>
                  <a:srgbClr val="231F20"/>
                </a:solidFill>
                <a:latin typeface="DM Sans Bold"/>
              </a:rPr>
              <a:t>Reports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91080" y="5567002"/>
            <a:ext cx="5790503" cy="614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60855" indent="-380427" lvl="1">
              <a:lnSpc>
                <a:spcPts val="4863"/>
              </a:lnSpc>
              <a:buFont typeface="Arial"/>
              <a:buChar char="•"/>
            </a:pPr>
            <a:r>
              <a:rPr lang="en-US" sz="3524" spc="345">
                <a:solidFill>
                  <a:srgbClr val="231F20"/>
                </a:solidFill>
                <a:latin typeface="DM Sans Bold"/>
              </a:rPr>
              <a:t>Dashboards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591080" y="6324641"/>
            <a:ext cx="5790503" cy="595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60855" indent="-380427" lvl="1">
              <a:lnSpc>
                <a:spcPts val="4863"/>
              </a:lnSpc>
              <a:buFont typeface="Arial"/>
              <a:buChar char="•"/>
            </a:pPr>
            <a:r>
              <a:rPr lang="en-US" sz="3524" spc="345">
                <a:solidFill>
                  <a:srgbClr val="231F20"/>
                </a:solidFill>
                <a:latin typeface="DM Sans Bold"/>
              </a:rPr>
              <a:t>Desktop App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000">
            <a:off x="2768043" y="1017869"/>
            <a:ext cx="12430867" cy="7611414"/>
          </a:xfrm>
          <a:custGeom>
            <a:avLst/>
            <a:gdLst/>
            <a:ahLst/>
            <a:cxnLst/>
            <a:rect r="r" b="b" t="t" l="l"/>
            <a:pathLst>
              <a:path h="7611414" w="12430867">
                <a:moveTo>
                  <a:pt x="0" y="21673"/>
                </a:moveTo>
                <a:lnTo>
                  <a:pt x="12417621" y="0"/>
                </a:lnTo>
                <a:lnTo>
                  <a:pt x="12430868" y="7589742"/>
                </a:lnTo>
                <a:lnTo>
                  <a:pt x="13247" y="7611415"/>
                </a:lnTo>
                <a:lnTo>
                  <a:pt x="0" y="21673"/>
                </a:lnTo>
                <a:close/>
              </a:path>
            </a:pathLst>
          </a:custGeom>
          <a:blipFill>
            <a:blip r:embed="rId2"/>
            <a:stretch>
              <a:fillRect l="-49888" t="-81805" r="-166831" b="-10915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345699">
            <a:off x="15689094" y="-1028700"/>
            <a:ext cx="4072812" cy="4114800"/>
          </a:xfrm>
          <a:custGeom>
            <a:avLst/>
            <a:gdLst/>
            <a:ahLst/>
            <a:cxnLst/>
            <a:rect r="r" b="b" t="t" l="l"/>
            <a:pathLst>
              <a:path h="4114800" w="4072812">
                <a:moveTo>
                  <a:pt x="0" y="0"/>
                </a:moveTo>
                <a:lnTo>
                  <a:pt x="4072812" y="0"/>
                </a:lnTo>
                <a:lnTo>
                  <a:pt x="40728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94360" y="84751"/>
            <a:ext cx="13721565" cy="943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5918">
                <a:solidFill>
                  <a:srgbClr val="000000"/>
                </a:solidFill>
                <a:latin typeface="Open Sauce Bold"/>
              </a:rPr>
              <a:t>Topics in Course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74490" y="8580353"/>
            <a:ext cx="14961304" cy="1393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4"/>
              </a:lnSpc>
              <a:spcBef>
                <a:spcPct val="0"/>
              </a:spcBef>
            </a:pPr>
            <a:r>
              <a:rPr lang="en-US" sz="4287">
                <a:solidFill>
                  <a:srgbClr val="000000"/>
                </a:solidFill>
                <a:latin typeface="Open Sauce"/>
              </a:rPr>
              <a:t>Using Course ID this report display the number and names of each topic included in this course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345699">
            <a:off x="15689094" y="-1028700"/>
            <a:ext cx="4072812" cy="4114800"/>
          </a:xfrm>
          <a:custGeom>
            <a:avLst/>
            <a:gdLst/>
            <a:ahLst/>
            <a:cxnLst/>
            <a:rect r="r" b="b" t="t" l="l"/>
            <a:pathLst>
              <a:path h="4114800" w="4072812">
                <a:moveTo>
                  <a:pt x="0" y="0"/>
                </a:moveTo>
                <a:lnTo>
                  <a:pt x="4072812" y="0"/>
                </a:lnTo>
                <a:lnTo>
                  <a:pt x="40728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42795" y="1072697"/>
            <a:ext cx="12349502" cy="7501760"/>
          </a:xfrm>
          <a:custGeom>
            <a:avLst/>
            <a:gdLst/>
            <a:ahLst/>
            <a:cxnLst/>
            <a:rect r="r" b="b" t="t" l="l"/>
            <a:pathLst>
              <a:path h="7501760" w="12349502">
                <a:moveTo>
                  <a:pt x="0" y="0"/>
                </a:moveTo>
                <a:lnTo>
                  <a:pt x="12349502" y="0"/>
                </a:lnTo>
                <a:lnTo>
                  <a:pt x="12349502" y="7501759"/>
                </a:lnTo>
                <a:lnTo>
                  <a:pt x="0" y="75017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5" t="0" r="-223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94360" y="84751"/>
            <a:ext cx="13721565" cy="943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5918">
                <a:solidFill>
                  <a:srgbClr val="000000"/>
                </a:solidFill>
                <a:latin typeface="Open Sauce Bold"/>
              </a:rPr>
              <a:t>Choices For Question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74490" y="8580353"/>
            <a:ext cx="14961304" cy="1393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4"/>
              </a:lnSpc>
              <a:spcBef>
                <a:spcPct val="0"/>
              </a:spcBef>
            </a:pPr>
            <a:r>
              <a:rPr lang="en-US" sz="4287">
                <a:solidFill>
                  <a:srgbClr val="000000"/>
                </a:solidFill>
                <a:latin typeface="Open Sauce"/>
              </a:rPr>
              <a:t>Using exam ID this report display each question with its choices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345699">
            <a:off x="15689094" y="-1028700"/>
            <a:ext cx="4072812" cy="4114800"/>
          </a:xfrm>
          <a:custGeom>
            <a:avLst/>
            <a:gdLst/>
            <a:ahLst/>
            <a:cxnLst/>
            <a:rect r="r" b="b" t="t" l="l"/>
            <a:pathLst>
              <a:path h="4114800" w="4072812">
                <a:moveTo>
                  <a:pt x="0" y="0"/>
                </a:moveTo>
                <a:lnTo>
                  <a:pt x="4072812" y="0"/>
                </a:lnTo>
                <a:lnTo>
                  <a:pt x="40728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82484" y="1028700"/>
            <a:ext cx="11885376" cy="7473079"/>
          </a:xfrm>
          <a:custGeom>
            <a:avLst/>
            <a:gdLst/>
            <a:ahLst/>
            <a:cxnLst/>
            <a:rect r="r" b="b" t="t" l="l"/>
            <a:pathLst>
              <a:path h="7473079" w="11885376">
                <a:moveTo>
                  <a:pt x="0" y="0"/>
                </a:moveTo>
                <a:lnTo>
                  <a:pt x="11885376" y="0"/>
                </a:lnTo>
                <a:lnTo>
                  <a:pt x="11885376" y="7473079"/>
                </a:lnTo>
                <a:lnTo>
                  <a:pt x="0" y="74730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94360" y="84751"/>
            <a:ext cx="13721565" cy="943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5918">
                <a:solidFill>
                  <a:srgbClr val="000000"/>
                </a:solidFill>
                <a:latin typeface="Open Sauce Bold"/>
              </a:rPr>
              <a:t>Student Answer By Question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74490" y="8580353"/>
            <a:ext cx="14961304" cy="1393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4"/>
              </a:lnSpc>
              <a:spcBef>
                <a:spcPct val="0"/>
              </a:spcBef>
            </a:pPr>
            <a:r>
              <a:rPr lang="en-US" sz="4287">
                <a:solidFill>
                  <a:srgbClr val="000000"/>
                </a:solidFill>
                <a:latin typeface="Open Sauce"/>
              </a:rPr>
              <a:t>Using Exam ID and Student ID this report display each question with the answer of the student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962695">
            <a:off x="-708318" y="7477357"/>
            <a:ext cx="7315200" cy="2354729"/>
          </a:xfrm>
          <a:custGeom>
            <a:avLst/>
            <a:gdLst/>
            <a:ahLst/>
            <a:cxnLst/>
            <a:rect r="r" b="b" t="t" l="l"/>
            <a:pathLst>
              <a:path h="2354729" w="7315200">
                <a:moveTo>
                  <a:pt x="0" y="0"/>
                </a:moveTo>
                <a:lnTo>
                  <a:pt x="7315200" y="0"/>
                </a:lnTo>
                <a:lnTo>
                  <a:pt x="7315200" y="2354730"/>
                </a:lnTo>
                <a:lnTo>
                  <a:pt x="0" y="23547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043430">
            <a:off x="12072051" y="832856"/>
            <a:ext cx="7315200" cy="2227919"/>
          </a:xfrm>
          <a:custGeom>
            <a:avLst/>
            <a:gdLst/>
            <a:ahLst/>
            <a:cxnLst/>
            <a:rect r="r" b="b" t="t" l="l"/>
            <a:pathLst>
              <a:path h="2227919" w="7315200">
                <a:moveTo>
                  <a:pt x="0" y="0"/>
                </a:moveTo>
                <a:lnTo>
                  <a:pt x="7315200" y="0"/>
                </a:lnTo>
                <a:lnTo>
                  <a:pt x="7315200" y="2227919"/>
                </a:lnTo>
                <a:lnTo>
                  <a:pt x="0" y="2227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397395" y="3009726"/>
            <a:ext cx="11493210" cy="2970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29"/>
              </a:lnSpc>
            </a:pPr>
            <a:r>
              <a:rPr lang="en-US" sz="9099">
                <a:solidFill>
                  <a:srgbClr val="000000"/>
                </a:solidFill>
                <a:latin typeface="Open Sauce Bold"/>
              </a:rPr>
              <a:t>DASHBOARDS</a:t>
            </a:r>
          </a:p>
          <a:p>
            <a:pPr algn="ctr">
              <a:lnSpc>
                <a:spcPts val="1182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175111" cy="10351294"/>
          </a:xfrm>
          <a:custGeom>
            <a:avLst/>
            <a:gdLst/>
            <a:ahLst/>
            <a:cxnLst/>
            <a:rect r="r" b="b" t="t" l="l"/>
            <a:pathLst>
              <a:path h="10351294" w="18175111">
                <a:moveTo>
                  <a:pt x="0" y="0"/>
                </a:moveTo>
                <a:lnTo>
                  <a:pt x="18175111" y="0"/>
                </a:lnTo>
                <a:lnTo>
                  <a:pt x="18175111" y="10351294"/>
                </a:lnTo>
                <a:lnTo>
                  <a:pt x="0" y="103512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889" y="0"/>
            <a:ext cx="18062222" cy="10287000"/>
          </a:xfrm>
          <a:custGeom>
            <a:avLst/>
            <a:gdLst/>
            <a:ahLst/>
            <a:cxnLst/>
            <a:rect r="r" b="b" t="t" l="l"/>
            <a:pathLst>
              <a:path h="10287000" w="18062222">
                <a:moveTo>
                  <a:pt x="0" y="0"/>
                </a:moveTo>
                <a:lnTo>
                  <a:pt x="18062222" y="0"/>
                </a:lnTo>
                <a:lnTo>
                  <a:pt x="1806222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889" y="0"/>
            <a:ext cx="18062222" cy="10287000"/>
          </a:xfrm>
          <a:custGeom>
            <a:avLst/>
            <a:gdLst/>
            <a:ahLst/>
            <a:cxnLst/>
            <a:rect r="r" b="b" t="t" l="l"/>
            <a:pathLst>
              <a:path h="10287000" w="18062222">
                <a:moveTo>
                  <a:pt x="0" y="0"/>
                </a:moveTo>
                <a:lnTo>
                  <a:pt x="18062222" y="0"/>
                </a:lnTo>
                <a:lnTo>
                  <a:pt x="1806222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907" y="0"/>
            <a:ext cx="18034186" cy="10287000"/>
          </a:xfrm>
          <a:custGeom>
            <a:avLst/>
            <a:gdLst/>
            <a:ahLst/>
            <a:cxnLst/>
            <a:rect r="r" b="b" t="t" l="l"/>
            <a:pathLst>
              <a:path h="10287000" w="18034186">
                <a:moveTo>
                  <a:pt x="0" y="0"/>
                </a:moveTo>
                <a:lnTo>
                  <a:pt x="18034186" y="0"/>
                </a:lnTo>
                <a:lnTo>
                  <a:pt x="180341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175111" cy="10351294"/>
          </a:xfrm>
          <a:custGeom>
            <a:avLst/>
            <a:gdLst/>
            <a:ahLst/>
            <a:cxnLst/>
            <a:rect r="r" b="b" t="t" l="l"/>
            <a:pathLst>
              <a:path h="10351294" w="18175111">
                <a:moveTo>
                  <a:pt x="0" y="0"/>
                </a:moveTo>
                <a:lnTo>
                  <a:pt x="18175111" y="0"/>
                </a:lnTo>
                <a:lnTo>
                  <a:pt x="18175111" y="10351294"/>
                </a:lnTo>
                <a:lnTo>
                  <a:pt x="0" y="103512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5712" y="117122"/>
            <a:ext cx="17856576" cy="10169878"/>
          </a:xfrm>
          <a:custGeom>
            <a:avLst/>
            <a:gdLst/>
            <a:ahLst/>
            <a:cxnLst/>
            <a:rect r="r" b="b" t="t" l="l"/>
            <a:pathLst>
              <a:path h="10169878" w="17856576">
                <a:moveTo>
                  <a:pt x="0" y="0"/>
                </a:moveTo>
                <a:lnTo>
                  <a:pt x="17856576" y="0"/>
                </a:lnTo>
                <a:lnTo>
                  <a:pt x="17856576" y="10169878"/>
                </a:lnTo>
                <a:lnTo>
                  <a:pt x="0" y="101698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169367" y="-10264537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11024" y="3021456"/>
            <a:ext cx="12465951" cy="3653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38"/>
              </a:lnSpc>
            </a:pPr>
            <a:r>
              <a:rPr lang="en-US" sz="10607" spc="1039">
                <a:solidFill>
                  <a:srgbClr val="FFFFFF"/>
                </a:solidFill>
                <a:latin typeface="Oswald Bold"/>
              </a:rPr>
              <a:t>PROJECT OVERVIEW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447294" y="-3843198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062222" cy="10287000"/>
          </a:xfrm>
          <a:custGeom>
            <a:avLst/>
            <a:gdLst/>
            <a:ahLst/>
            <a:cxnLst/>
            <a:rect r="r" b="b" t="t" l="l"/>
            <a:pathLst>
              <a:path h="10287000" w="18062222">
                <a:moveTo>
                  <a:pt x="0" y="0"/>
                </a:moveTo>
                <a:lnTo>
                  <a:pt x="18062222" y="0"/>
                </a:lnTo>
                <a:lnTo>
                  <a:pt x="1806222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889" y="0"/>
            <a:ext cx="17913064" cy="10202049"/>
          </a:xfrm>
          <a:custGeom>
            <a:avLst/>
            <a:gdLst/>
            <a:ahLst/>
            <a:cxnLst/>
            <a:rect r="r" b="b" t="t" l="l"/>
            <a:pathLst>
              <a:path h="10202049" w="17913064">
                <a:moveTo>
                  <a:pt x="0" y="0"/>
                </a:moveTo>
                <a:lnTo>
                  <a:pt x="17913063" y="0"/>
                </a:lnTo>
                <a:lnTo>
                  <a:pt x="17913063" y="10202049"/>
                </a:lnTo>
                <a:lnTo>
                  <a:pt x="0" y="102020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889" y="0"/>
            <a:ext cx="18062222" cy="10287000"/>
          </a:xfrm>
          <a:custGeom>
            <a:avLst/>
            <a:gdLst/>
            <a:ahLst/>
            <a:cxnLst/>
            <a:rect r="r" b="b" t="t" l="l"/>
            <a:pathLst>
              <a:path h="10287000" w="18062222">
                <a:moveTo>
                  <a:pt x="0" y="0"/>
                </a:moveTo>
                <a:lnTo>
                  <a:pt x="18062222" y="0"/>
                </a:lnTo>
                <a:lnTo>
                  <a:pt x="1806222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889" y="0"/>
            <a:ext cx="18062222" cy="10287000"/>
          </a:xfrm>
          <a:custGeom>
            <a:avLst/>
            <a:gdLst/>
            <a:ahLst/>
            <a:cxnLst/>
            <a:rect r="r" b="b" t="t" l="l"/>
            <a:pathLst>
              <a:path h="10287000" w="18062222">
                <a:moveTo>
                  <a:pt x="0" y="0"/>
                </a:moveTo>
                <a:lnTo>
                  <a:pt x="18062222" y="0"/>
                </a:lnTo>
                <a:lnTo>
                  <a:pt x="1806222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9776" y="76189"/>
            <a:ext cx="17928447" cy="10210811"/>
          </a:xfrm>
          <a:custGeom>
            <a:avLst/>
            <a:gdLst/>
            <a:ahLst/>
            <a:cxnLst/>
            <a:rect r="r" b="b" t="t" l="l"/>
            <a:pathLst>
              <a:path h="10210811" w="17928447">
                <a:moveTo>
                  <a:pt x="0" y="0"/>
                </a:moveTo>
                <a:lnTo>
                  <a:pt x="17928448" y="0"/>
                </a:lnTo>
                <a:lnTo>
                  <a:pt x="17928448" y="10210811"/>
                </a:lnTo>
                <a:lnTo>
                  <a:pt x="0" y="102108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889" y="0"/>
            <a:ext cx="18062222" cy="10287000"/>
          </a:xfrm>
          <a:custGeom>
            <a:avLst/>
            <a:gdLst/>
            <a:ahLst/>
            <a:cxnLst/>
            <a:rect r="r" b="b" t="t" l="l"/>
            <a:pathLst>
              <a:path h="10287000" w="18062222">
                <a:moveTo>
                  <a:pt x="0" y="0"/>
                </a:moveTo>
                <a:lnTo>
                  <a:pt x="18062222" y="0"/>
                </a:lnTo>
                <a:lnTo>
                  <a:pt x="1806222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9407140" y="-9309963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40676" y="2105045"/>
            <a:ext cx="8097687" cy="3241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ANY QUESTIONS?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409623" y="2266970"/>
            <a:ext cx="734693" cy="755166"/>
          </a:xfrm>
          <a:custGeom>
            <a:avLst/>
            <a:gdLst/>
            <a:ahLst/>
            <a:cxnLst/>
            <a:rect r="r" b="b" t="t" l="l"/>
            <a:pathLst>
              <a:path h="755166" w="734693">
                <a:moveTo>
                  <a:pt x="0" y="0"/>
                </a:moveTo>
                <a:lnTo>
                  <a:pt x="734692" y="0"/>
                </a:lnTo>
                <a:lnTo>
                  <a:pt x="734692" y="755166"/>
                </a:lnTo>
                <a:lnTo>
                  <a:pt x="0" y="7551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628874" y="3180249"/>
            <a:ext cx="2296190" cy="352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7"/>
              </a:lnSpc>
              <a:spcBef>
                <a:spcPct val="0"/>
              </a:spcBef>
            </a:pPr>
            <a:r>
              <a:rPr lang="en-US" sz="2135" spc="209">
                <a:solidFill>
                  <a:srgbClr val="231F20"/>
                </a:solidFill>
                <a:latin typeface="Montserrat Classic Bold"/>
              </a:rPr>
              <a:t>LARANA, INC.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-4254153" y="7476061"/>
            <a:ext cx="11881594" cy="3564478"/>
          </a:xfrm>
          <a:custGeom>
            <a:avLst/>
            <a:gdLst/>
            <a:ahLst/>
            <a:cxnLst/>
            <a:rect r="r" b="b" t="t" l="l"/>
            <a:pathLst>
              <a:path h="3564478" w="11881594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9407140" y="-9309963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40676" y="2105045"/>
            <a:ext cx="8097687" cy="3241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15"/>
              </a:lnSpc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THANK</a:t>
            </a:r>
          </a:p>
          <a:p>
            <a:pPr algn="ctr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 YOU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409623" y="2266970"/>
            <a:ext cx="734693" cy="755166"/>
          </a:xfrm>
          <a:custGeom>
            <a:avLst/>
            <a:gdLst/>
            <a:ahLst/>
            <a:cxnLst/>
            <a:rect r="r" b="b" t="t" l="l"/>
            <a:pathLst>
              <a:path h="755166" w="734693">
                <a:moveTo>
                  <a:pt x="0" y="0"/>
                </a:moveTo>
                <a:lnTo>
                  <a:pt x="734692" y="0"/>
                </a:lnTo>
                <a:lnTo>
                  <a:pt x="734692" y="755166"/>
                </a:lnTo>
                <a:lnTo>
                  <a:pt x="0" y="7551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628874" y="3180249"/>
            <a:ext cx="2296190" cy="352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7"/>
              </a:lnSpc>
              <a:spcBef>
                <a:spcPct val="0"/>
              </a:spcBef>
            </a:pPr>
            <a:r>
              <a:rPr lang="en-US" sz="2135" spc="209">
                <a:solidFill>
                  <a:srgbClr val="231F20"/>
                </a:solidFill>
                <a:latin typeface="Montserrat Classic Bold"/>
              </a:rPr>
              <a:t>LARANA, INC.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-4254153" y="7476061"/>
            <a:ext cx="11881594" cy="3564478"/>
          </a:xfrm>
          <a:custGeom>
            <a:avLst/>
            <a:gdLst/>
            <a:ahLst/>
            <a:cxnLst/>
            <a:rect r="r" b="b" t="t" l="l"/>
            <a:pathLst>
              <a:path h="3564478" w="11881594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3086100"/>
            <a:chOff x="0" y="0"/>
            <a:chExt cx="4816593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451022" y="-4729397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51369" y="-3442596"/>
            <a:ext cx="6709932" cy="6885191"/>
          </a:xfrm>
          <a:custGeom>
            <a:avLst/>
            <a:gdLst/>
            <a:ahLst/>
            <a:cxnLst/>
            <a:rect r="r" b="b" t="t" l="l"/>
            <a:pathLst>
              <a:path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048541" y="3442596"/>
            <a:ext cx="5625378" cy="5769618"/>
          </a:xfrm>
          <a:custGeom>
            <a:avLst/>
            <a:gdLst/>
            <a:ahLst/>
            <a:cxnLst/>
            <a:rect r="r" b="b" t="t" l="l"/>
            <a:pathLst>
              <a:path h="5769618" w="5625378">
                <a:moveTo>
                  <a:pt x="0" y="0"/>
                </a:moveTo>
                <a:lnTo>
                  <a:pt x="5625378" y="0"/>
                </a:lnTo>
                <a:lnTo>
                  <a:pt x="5625378" y="5769618"/>
                </a:lnTo>
                <a:lnTo>
                  <a:pt x="0" y="57696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690980" y="1232286"/>
            <a:ext cx="10906040" cy="1349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PROJECT OBJECTIVE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1697" y="4423899"/>
            <a:ext cx="9739105" cy="3320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87"/>
              </a:lnSpc>
            </a:pPr>
            <a:r>
              <a:rPr lang="en-US" sz="4067">
                <a:solidFill>
                  <a:srgbClr val="000000"/>
                </a:solidFill>
                <a:latin typeface="DM Sans"/>
              </a:rPr>
              <a:t>Creating a full scale system that maps many features of ITI and simulates the student's journey, with efficient and realistic examination system.</a:t>
            </a:r>
          </a:p>
          <a:p>
            <a:pPr>
              <a:lnSpc>
                <a:spcPts val="528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63659" y="6071953"/>
            <a:ext cx="960682" cy="1052540"/>
          </a:xfrm>
          <a:custGeom>
            <a:avLst/>
            <a:gdLst/>
            <a:ahLst/>
            <a:cxnLst/>
            <a:rect r="r" b="b" t="t" l="l"/>
            <a:pathLst>
              <a:path h="1052540" w="960682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994936" y="7891202"/>
            <a:ext cx="1268693" cy="1211025"/>
          </a:xfrm>
          <a:custGeom>
            <a:avLst/>
            <a:gdLst/>
            <a:ahLst/>
            <a:cxnLst/>
            <a:rect r="r" b="b" t="t" l="l"/>
            <a:pathLst>
              <a:path h="1211025" w="1268693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106315" y="7936159"/>
            <a:ext cx="1104804" cy="1121111"/>
          </a:xfrm>
          <a:custGeom>
            <a:avLst/>
            <a:gdLst/>
            <a:ahLst/>
            <a:cxnLst/>
            <a:rect r="r" b="b" t="t" l="l"/>
            <a:pathLst>
              <a:path h="1121111" w="1104804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789626" y="556350"/>
            <a:ext cx="11552977" cy="116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</a:rPr>
              <a:t>KEY FEATURES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155280" y="2517631"/>
            <a:ext cx="14121606" cy="2106468"/>
            <a:chOff x="0" y="0"/>
            <a:chExt cx="3719271" cy="5547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19271" cy="554790"/>
            </a:xfrm>
            <a:custGeom>
              <a:avLst/>
              <a:gdLst/>
              <a:ahLst/>
              <a:cxnLst/>
              <a:rect r="r" b="b" t="t" l="l"/>
              <a:pathLst>
                <a:path h="554790" w="3719271">
                  <a:moveTo>
                    <a:pt x="0" y="0"/>
                  </a:moveTo>
                  <a:lnTo>
                    <a:pt x="3719271" y="0"/>
                  </a:lnTo>
                  <a:lnTo>
                    <a:pt x="3719271" y="554790"/>
                  </a:lnTo>
                  <a:lnTo>
                    <a:pt x="0" y="55479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marL="816455" indent="-408227" lvl="1">
                <a:lnSpc>
                  <a:spcPts val="5218"/>
                </a:lnSpc>
                <a:buFont typeface="Arial"/>
                <a:buChar char="•"/>
              </a:pPr>
              <a:r>
                <a:rPr lang="en-US" sz="3781" spc="37">
                  <a:solidFill>
                    <a:srgbClr val="FFFFFF"/>
                  </a:solidFill>
                  <a:latin typeface="DM Sans Bold"/>
                </a:rPr>
                <a:t>A repository for ITI's data including information about applicants, students, graduates, employees, tracks, courses and branches.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4176364">
            <a:off x="-4105129" y="653023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155280" y="4770849"/>
            <a:ext cx="14121606" cy="1464483"/>
            <a:chOff x="0" y="0"/>
            <a:chExt cx="3719271" cy="38570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719271" cy="385707"/>
            </a:xfrm>
            <a:custGeom>
              <a:avLst/>
              <a:gdLst/>
              <a:ahLst/>
              <a:cxnLst/>
              <a:rect r="r" b="b" t="t" l="l"/>
              <a:pathLst>
                <a:path h="385707" w="3719271">
                  <a:moveTo>
                    <a:pt x="0" y="0"/>
                  </a:moveTo>
                  <a:lnTo>
                    <a:pt x="3719271" y="0"/>
                  </a:lnTo>
                  <a:lnTo>
                    <a:pt x="3719271" y="385707"/>
                  </a:lnTo>
                  <a:lnTo>
                    <a:pt x="0" y="385707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marL="816455" indent="-408227" lvl="1">
                <a:lnSpc>
                  <a:spcPts val="5218"/>
                </a:lnSpc>
                <a:buFont typeface="Arial"/>
                <a:buChar char="•"/>
              </a:pPr>
              <a:r>
                <a:rPr lang="en-US" sz="3781" spc="37">
                  <a:solidFill>
                    <a:srgbClr val="FFFFFF"/>
                  </a:solidFill>
                  <a:latin typeface="DM Sans Bold"/>
                </a:rPr>
                <a:t>Generating exams for each course and automatically storing and correcting the results.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155280" y="6392253"/>
            <a:ext cx="14121606" cy="1464483"/>
            <a:chOff x="0" y="0"/>
            <a:chExt cx="3719271" cy="38570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719271" cy="385707"/>
            </a:xfrm>
            <a:custGeom>
              <a:avLst/>
              <a:gdLst/>
              <a:ahLst/>
              <a:cxnLst/>
              <a:rect r="r" b="b" t="t" l="l"/>
              <a:pathLst>
                <a:path h="385707" w="3719271">
                  <a:moveTo>
                    <a:pt x="0" y="0"/>
                  </a:moveTo>
                  <a:lnTo>
                    <a:pt x="3719271" y="0"/>
                  </a:lnTo>
                  <a:lnTo>
                    <a:pt x="3719271" y="385707"/>
                  </a:lnTo>
                  <a:lnTo>
                    <a:pt x="0" y="385707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marL="816455" indent="-408227" lvl="1">
                <a:lnSpc>
                  <a:spcPts val="5218"/>
                </a:lnSpc>
                <a:buFont typeface="Arial"/>
                <a:buChar char="•"/>
              </a:pPr>
              <a:r>
                <a:rPr lang="en-US" sz="3781" spc="37">
                  <a:solidFill>
                    <a:srgbClr val="FFFFFF"/>
                  </a:solidFill>
                  <a:latin typeface="DM Sans Bold"/>
                </a:rPr>
                <a:t>Creating reports using SSRS and MS PowerBI to indicate performance and forecast incoming changes. 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155280" y="8013656"/>
            <a:ext cx="14121606" cy="1464483"/>
            <a:chOff x="0" y="0"/>
            <a:chExt cx="3719271" cy="38570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719271" cy="385707"/>
            </a:xfrm>
            <a:custGeom>
              <a:avLst/>
              <a:gdLst/>
              <a:ahLst/>
              <a:cxnLst/>
              <a:rect r="r" b="b" t="t" l="l"/>
              <a:pathLst>
                <a:path h="385707" w="3719271">
                  <a:moveTo>
                    <a:pt x="0" y="0"/>
                  </a:moveTo>
                  <a:lnTo>
                    <a:pt x="3719271" y="0"/>
                  </a:lnTo>
                  <a:lnTo>
                    <a:pt x="3719271" y="385707"/>
                  </a:lnTo>
                  <a:lnTo>
                    <a:pt x="0" y="385707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marL="816455" indent="-408227" lvl="1">
                <a:lnSpc>
                  <a:spcPts val="5218"/>
                </a:lnSpc>
                <a:buFont typeface="Arial"/>
                <a:buChar char="•"/>
              </a:pPr>
              <a:r>
                <a:rPr lang="en-US" sz="3781" spc="37">
                  <a:solidFill>
                    <a:srgbClr val="FFFFFF"/>
                  </a:solidFill>
                  <a:latin typeface="DM Sans Bold"/>
                </a:rPr>
                <a:t>Developing a GUI that helps the user to interact easily with the system features. 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13287917" y="-9103570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272921" y="2001995"/>
            <a:ext cx="2932415" cy="1453193"/>
            <a:chOff x="0" y="0"/>
            <a:chExt cx="1075555" cy="53300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75555" cy="533004"/>
            </a:xfrm>
            <a:custGeom>
              <a:avLst/>
              <a:gdLst/>
              <a:ahLst/>
              <a:cxnLst/>
              <a:rect r="r" b="b" t="t" l="l"/>
              <a:pathLst>
                <a:path h="533004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451161"/>
                  </a:lnTo>
                  <a:cubicBezTo>
                    <a:pt x="1075555" y="472867"/>
                    <a:pt x="1066932" y="493684"/>
                    <a:pt x="1051584" y="509033"/>
                  </a:cubicBezTo>
                  <a:cubicBezTo>
                    <a:pt x="1036235" y="524381"/>
                    <a:pt x="1015418" y="533004"/>
                    <a:pt x="993712" y="533004"/>
                  </a:cubicBezTo>
                  <a:lnTo>
                    <a:pt x="81844" y="533004"/>
                  </a:lnTo>
                  <a:cubicBezTo>
                    <a:pt x="36643" y="533004"/>
                    <a:pt x="0" y="496362"/>
                    <a:pt x="0" y="4511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9314704">
            <a:off x="3309157" y="2715836"/>
            <a:ext cx="1776375" cy="501826"/>
          </a:xfrm>
          <a:custGeom>
            <a:avLst/>
            <a:gdLst/>
            <a:ahLst/>
            <a:cxnLst/>
            <a:rect r="r" b="b" t="t" l="l"/>
            <a:pathLst>
              <a:path h="501826" w="1776375">
                <a:moveTo>
                  <a:pt x="0" y="0"/>
                </a:moveTo>
                <a:lnTo>
                  <a:pt x="1776374" y="0"/>
                </a:lnTo>
                <a:lnTo>
                  <a:pt x="1776374" y="501825"/>
                </a:lnTo>
                <a:lnTo>
                  <a:pt x="0" y="5018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324855" y="4546465"/>
            <a:ext cx="11760961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PROJECT LIFECYCLE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60837" y="1954370"/>
            <a:ext cx="2556583" cy="1385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Requirement Analysis &amp; system scenario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840784" y="3455188"/>
            <a:ext cx="2932415" cy="847111"/>
            <a:chOff x="0" y="0"/>
            <a:chExt cx="1075555" cy="31070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5555" cy="310705"/>
            </a:xfrm>
            <a:custGeom>
              <a:avLst/>
              <a:gdLst/>
              <a:ahLst/>
              <a:cxnLst/>
              <a:rect r="r" b="b" t="t" l="l"/>
              <a:pathLst>
                <a:path h="310705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8700" y="3608828"/>
            <a:ext cx="2556583" cy="452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 ERD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4902048">
            <a:off x="704917" y="5208685"/>
            <a:ext cx="1776375" cy="501826"/>
          </a:xfrm>
          <a:custGeom>
            <a:avLst/>
            <a:gdLst/>
            <a:ahLst/>
            <a:cxnLst/>
            <a:rect r="r" b="b" t="t" l="l"/>
            <a:pathLst>
              <a:path h="501826" w="1776375">
                <a:moveTo>
                  <a:pt x="0" y="0"/>
                </a:moveTo>
                <a:lnTo>
                  <a:pt x="1776375" y="0"/>
                </a:lnTo>
                <a:lnTo>
                  <a:pt x="1776375" y="501825"/>
                </a:lnTo>
                <a:lnTo>
                  <a:pt x="0" y="5018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4009428" y="8450537"/>
            <a:ext cx="2932415" cy="871542"/>
            <a:chOff x="0" y="0"/>
            <a:chExt cx="3909886" cy="1162057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16288"/>
              <a:ext cx="3909886" cy="1129482"/>
              <a:chOff x="0" y="0"/>
              <a:chExt cx="1075555" cy="310705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075555" cy="310705"/>
              </a:xfrm>
              <a:custGeom>
                <a:avLst/>
                <a:gdLst/>
                <a:ahLst/>
                <a:cxnLst/>
                <a:rect r="r" b="b" t="t" l="l"/>
                <a:pathLst>
                  <a:path h="310705" w="107555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228861"/>
                    </a:lnTo>
                    <a:cubicBezTo>
                      <a:pt x="1075555" y="250567"/>
                      <a:pt x="1066932" y="271385"/>
                      <a:pt x="1051584" y="286733"/>
                    </a:cubicBezTo>
                    <a:cubicBezTo>
                      <a:pt x="1036235" y="302082"/>
                      <a:pt x="1015418" y="310705"/>
                      <a:pt x="993712" y="310705"/>
                    </a:cubicBezTo>
                    <a:lnTo>
                      <a:pt x="81844" y="310705"/>
                    </a:lnTo>
                    <a:cubicBezTo>
                      <a:pt x="36643" y="310705"/>
                      <a:pt x="0" y="274062"/>
                      <a:pt x="0" y="228861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250555" y="-47625"/>
              <a:ext cx="3408777" cy="12096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37"/>
                </a:lnSpc>
                <a:spcBef>
                  <a:spcPct val="0"/>
                </a:spcBef>
              </a:pPr>
              <a:r>
                <a:rPr lang="en-US" sz="2708" spc="265">
                  <a:solidFill>
                    <a:srgbClr val="231F20"/>
                  </a:solidFill>
                  <a:latin typeface="Oswald"/>
                </a:rPr>
                <a:t> Database Creation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2166926">
            <a:off x="2685332" y="7870916"/>
            <a:ext cx="1776375" cy="501826"/>
          </a:xfrm>
          <a:custGeom>
            <a:avLst/>
            <a:gdLst/>
            <a:ahLst/>
            <a:cxnLst/>
            <a:rect r="r" b="b" t="t" l="l"/>
            <a:pathLst>
              <a:path h="501826" w="1776375">
                <a:moveTo>
                  <a:pt x="0" y="0"/>
                </a:moveTo>
                <a:lnTo>
                  <a:pt x="1776375" y="0"/>
                </a:lnTo>
                <a:lnTo>
                  <a:pt x="1776375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264929" y="6460426"/>
            <a:ext cx="2932415" cy="847111"/>
            <a:chOff x="0" y="0"/>
            <a:chExt cx="1075555" cy="31070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75555" cy="310705"/>
            </a:xfrm>
            <a:custGeom>
              <a:avLst/>
              <a:gdLst/>
              <a:ahLst/>
              <a:cxnLst/>
              <a:rect r="r" b="b" t="t" l="l"/>
              <a:pathLst>
                <a:path h="310705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452845" y="6633948"/>
            <a:ext cx="2556583" cy="452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Mapping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93844">
            <a:off x="6475126" y="8724339"/>
            <a:ext cx="1776375" cy="501826"/>
          </a:xfrm>
          <a:custGeom>
            <a:avLst/>
            <a:gdLst/>
            <a:ahLst/>
            <a:cxnLst/>
            <a:rect r="r" b="b" t="t" l="l"/>
            <a:pathLst>
              <a:path h="501826" w="1776375">
                <a:moveTo>
                  <a:pt x="0" y="0"/>
                </a:moveTo>
                <a:lnTo>
                  <a:pt x="1776375" y="0"/>
                </a:lnTo>
                <a:lnTo>
                  <a:pt x="1776375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8389739" y="8551697"/>
            <a:ext cx="2932415" cy="877446"/>
            <a:chOff x="0" y="0"/>
            <a:chExt cx="3909886" cy="1169928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3909886" cy="1129482"/>
              <a:chOff x="0" y="0"/>
              <a:chExt cx="1075555" cy="310705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075555" cy="310705"/>
              </a:xfrm>
              <a:custGeom>
                <a:avLst/>
                <a:gdLst/>
                <a:ahLst/>
                <a:cxnLst/>
                <a:rect r="r" b="b" t="t" l="l"/>
                <a:pathLst>
                  <a:path h="310705" w="107555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228861"/>
                    </a:lnTo>
                    <a:cubicBezTo>
                      <a:pt x="1075555" y="250567"/>
                      <a:pt x="1066932" y="271385"/>
                      <a:pt x="1051584" y="286733"/>
                    </a:cubicBezTo>
                    <a:cubicBezTo>
                      <a:pt x="1036235" y="302082"/>
                      <a:pt x="1015418" y="310705"/>
                      <a:pt x="993712" y="310705"/>
                    </a:cubicBezTo>
                    <a:lnTo>
                      <a:pt x="81844" y="310705"/>
                    </a:lnTo>
                    <a:cubicBezTo>
                      <a:pt x="36643" y="310705"/>
                      <a:pt x="0" y="274062"/>
                      <a:pt x="0" y="228861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250555" y="-39754"/>
              <a:ext cx="3408777" cy="12096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37"/>
                </a:lnSpc>
                <a:spcBef>
                  <a:spcPct val="0"/>
                </a:spcBef>
              </a:pPr>
              <a:r>
                <a:rPr lang="en-US" sz="2708" spc="265">
                  <a:solidFill>
                    <a:srgbClr val="231F20"/>
                  </a:solidFill>
                  <a:latin typeface="Oswald"/>
                </a:rPr>
                <a:t>Stored Procedure</a:t>
              </a: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-1569391">
            <a:off x="11153890" y="8635395"/>
            <a:ext cx="1776375" cy="501826"/>
          </a:xfrm>
          <a:custGeom>
            <a:avLst/>
            <a:gdLst/>
            <a:ahLst/>
            <a:cxnLst/>
            <a:rect r="r" b="b" t="t" l="l"/>
            <a:pathLst>
              <a:path h="501826" w="1776375">
                <a:moveTo>
                  <a:pt x="0" y="0"/>
                </a:moveTo>
                <a:lnTo>
                  <a:pt x="1776375" y="0"/>
                </a:lnTo>
                <a:lnTo>
                  <a:pt x="1776375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11572772" y="7603426"/>
            <a:ext cx="2932415" cy="847111"/>
            <a:chOff x="0" y="0"/>
            <a:chExt cx="1075555" cy="31070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075555" cy="310705"/>
            </a:xfrm>
            <a:custGeom>
              <a:avLst/>
              <a:gdLst/>
              <a:ahLst/>
              <a:cxnLst/>
              <a:rect r="r" b="b" t="t" l="l"/>
              <a:pathLst>
                <a:path h="310705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1760688" y="7776948"/>
            <a:ext cx="2556583" cy="452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Reports-SSRS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-3170118">
            <a:off x="13956912" y="6891822"/>
            <a:ext cx="1509703" cy="426491"/>
          </a:xfrm>
          <a:custGeom>
            <a:avLst/>
            <a:gdLst/>
            <a:ahLst/>
            <a:cxnLst/>
            <a:rect r="r" b="b" t="t" l="l"/>
            <a:pathLst>
              <a:path h="426491" w="1509703">
                <a:moveTo>
                  <a:pt x="0" y="0"/>
                </a:moveTo>
                <a:lnTo>
                  <a:pt x="1509703" y="0"/>
                </a:lnTo>
                <a:lnTo>
                  <a:pt x="1509703" y="426491"/>
                </a:lnTo>
                <a:lnTo>
                  <a:pt x="0" y="4264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7" id="37"/>
          <p:cNvGrpSpPr/>
          <p:nvPr/>
        </p:nvGrpSpPr>
        <p:grpSpPr>
          <a:xfrm rot="0">
            <a:off x="14085816" y="5459598"/>
            <a:ext cx="2932415" cy="847111"/>
            <a:chOff x="0" y="0"/>
            <a:chExt cx="1075555" cy="310705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075555" cy="310705"/>
            </a:xfrm>
            <a:custGeom>
              <a:avLst/>
              <a:gdLst/>
              <a:ahLst/>
              <a:cxnLst/>
              <a:rect r="r" b="b" t="t" l="l"/>
              <a:pathLst>
                <a:path h="310705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14188703" y="5619139"/>
            <a:ext cx="2556583" cy="452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PowerBI </a:t>
            </a:r>
          </a:p>
        </p:txBody>
      </p:sp>
      <p:sp>
        <p:nvSpPr>
          <p:cNvPr name="Freeform 41" id="41"/>
          <p:cNvSpPr/>
          <p:nvPr/>
        </p:nvSpPr>
        <p:spPr>
          <a:xfrm flipH="false" flipV="false" rot="-7156146">
            <a:off x="14218719" y="4165605"/>
            <a:ext cx="1658936" cy="468650"/>
          </a:xfrm>
          <a:custGeom>
            <a:avLst/>
            <a:gdLst/>
            <a:ahLst/>
            <a:cxnLst/>
            <a:rect r="r" b="b" t="t" l="l"/>
            <a:pathLst>
              <a:path h="468650" w="1658936">
                <a:moveTo>
                  <a:pt x="0" y="0"/>
                </a:moveTo>
                <a:lnTo>
                  <a:pt x="1658937" y="0"/>
                </a:lnTo>
                <a:lnTo>
                  <a:pt x="1658937" y="468650"/>
                </a:lnTo>
                <a:lnTo>
                  <a:pt x="0" y="468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2" id="42"/>
          <p:cNvGrpSpPr/>
          <p:nvPr/>
        </p:nvGrpSpPr>
        <p:grpSpPr>
          <a:xfrm rot="0">
            <a:off x="12042078" y="2493152"/>
            <a:ext cx="2932415" cy="847111"/>
            <a:chOff x="0" y="0"/>
            <a:chExt cx="1075555" cy="310705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075555" cy="310705"/>
            </a:xfrm>
            <a:custGeom>
              <a:avLst/>
              <a:gdLst/>
              <a:ahLst/>
              <a:cxnLst/>
              <a:rect r="r" b="b" t="t" l="l"/>
              <a:pathLst>
                <a:path h="310705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12229994" y="2587827"/>
            <a:ext cx="2556583" cy="452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Desktop App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05943" y="3546688"/>
            <a:ext cx="11552977" cy="1567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98"/>
              </a:lnSpc>
            </a:pPr>
            <a:r>
              <a:rPr lang="en-US" sz="9346" spc="495">
                <a:solidFill>
                  <a:srgbClr val="231F20"/>
                </a:solidFill>
                <a:latin typeface="Oswald Bold"/>
              </a:rPr>
              <a:t>DATABASE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887923">
            <a:off x="13287917" y="-9103570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87923">
            <a:off x="-8119276" y="4546775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25401" y="1158172"/>
            <a:ext cx="14037235" cy="8579780"/>
          </a:xfrm>
          <a:custGeom>
            <a:avLst/>
            <a:gdLst/>
            <a:ahLst/>
            <a:cxnLst/>
            <a:rect r="r" b="b" t="t" l="l"/>
            <a:pathLst>
              <a:path h="8579780" w="14037235">
                <a:moveTo>
                  <a:pt x="0" y="0"/>
                </a:moveTo>
                <a:lnTo>
                  <a:pt x="14037235" y="0"/>
                </a:lnTo>
                <a:lnTo>
                  <a:pt x="14037235" y="8579780"/>
                </a:lnTo>
                <a:lnTo>
                  <a:pt x="0" y="8579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5" t="0" r="-113" b="-79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554391" y="-66675"/>
            <a:ext cx="4780280" cy="1050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49"/>
              </a:lnSpc>
              <a:spcBef>
                <a:spcPct val="0"/>
              </a:spcBef>
            </a:pPr>
            <a:r>
              <a:rPr lang="en-US" sz="6499">
                <a:solidFill>
                  <a:srgbClr val="000000"/>
                </a:solidFill>
                <a:latin typeface="Open Sauce Bold"/>
              </a:rPr>
              <a:t>ERD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1315" y="896781"/>
            <a:ext cx="15298186" cy="8493437"/>
          </a:xfrm>
          <a:custGeom>
            <a:avLst/>
            <a:gdLst/>
            <a:ahLst/>
            <a:cxnLst/>
            <a:rect r="r" b="b" t="t" l="l"/>
            <a:pathLst>
              <a:path h="8493437" w="15298186">
                <a:moveTo>
                  <a:pt x="0" y="0"/>
                </a:moveTo>
                <a:lnTo>
                  <a:pt x="15298186" y="0"/>
                </a:lnTo>
                <a:lnTo>
                  <a:pt x="15298186" y="8493438"/>
                </a:lnTo>
                <a:lnTo>
                  <a:pt x="0" y="84934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9" r="0" b="-86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003152" y="-47625"/>
            <a:ext cx="7016484" cy="812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1"/>
              </a:lnSpc>
              <a:spcBef>
                <a:spcPct val="0"/>
              </a:spcBef>
            </a:pPr>
            <a:r>
              <a:rPr lang="en-US" sz="5024">
                <a:solidFill>
                  <a:srgbClr val="000000"/>
                </a:solidFill>
                <a:latin typeface="Open Sauce Bold"/>
              </a:rPr>
              <a:t>Database Diagram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DAFle_Wzw_0</dc:identifier>
  <dcterms:modified xsi:type="dcterms:W3CDTF">2011-08-01T06:04:30Z</dcterms:modified>
  <cp:revision>1</cp:revision>
  <dc:title>Exa</dc:title>
</cp:coreProperties>
</file>